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69" r:id="rId3"/>
    <p:sldId id="270" r:id="rId4"/>
    <p:sldId id="262" r:id="rId5"/>
    <p:sldId id="257" r:id="rId6"/>
    <p:sldId id="260" r:id="rId7"/>
    <p:sldId id="261" r:id="rId8"/>
    <p:sldId id="265" r:id="rId9"/>
    <p:sldId id="263" r:id="rId10"/>
    <p:sldId id="266" r:id="rId11"/>
    <p:sldId id="267" r:id="rId12"/>
    <p:sldId id="271" r:id="rId13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20" d="100"/>
          <a:sy n="20" d="100"/>
        </p:scale>
        <p:origin x="-120" y="-19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B4B4-B9F0-476E-B4EF-B583E6E3BCED}" type="datetimeFigureOut">
              <a:rPr lang="fa-IR" smtClean="0"/>
              <a:t>1/1/16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545F3C-6C70-4AB1-B722-CC47677A02C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98539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B4B4-B9F0-476E-B4EF-B583E6E3BCED}" type="datetimeFigureOut">
              <a:rPr lang="fa-IR" smtClean="0"/>
              <a:t>1/1/16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545F3C-6C70-4AB1-B722-CC47677A02C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138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B4B4-B9F0-476E-B4EF-B583E6E3BCED}" type="datetimeFigureOut">
              <a:rPr lang="fa-IR" smtClean="0"/>
              <a:t>1/1/16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545F3C-6C70-4AB1-B722-CC47677A02CF}" type="slidenum">
              <a:rPr lang="fa-IR" smtClean="0"/>
              <a:t>‹#›</a:t>
            </a:fld>
            <a:endParaRPr lang="fa-I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37826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B4B4-B9F0-476E-B4EF-B583E6E3BCED}" type="datetimeFigureOut">
              <a:rPr lang="fa-IR" smtClean="0"/>
              <a:t>1/1/16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545F3C-6C70-4AB1-B722-CC47677A02C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5558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B4B4-B9F0-476E-B4EF-B583E6E3BCED}" type="datetimeFigureOut">
              <a:rPr lang="fa-IR" smtClean="0"/>
              <a:t>1/1/16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545F3C-6C70-4AB1-B722-CC47677A02CF}" type="slidenum">
              <a:rPr lang="fa-IR" smtClean="0"/>
              <a:t>‹#›</a:t>
            </a:fld>
            <a:endParaRPr lang="fa-I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48439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B4B4-B9F0-476E-B4EF-B583E6E3BCED}" type="datetimeFigureOut">
              <a:rPr lang="fa-IR" smtClean="0"/>
              <a:t>1/1/16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545F3C-6C70-4AB1-B722-CC47677A02C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76650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B4B4-B9F0-476E-B4EF-B583E6E3BCED}" type="datetimeFigureOut">
              <a:rPr lang="fa-IR" smtClean="0"/>
              <a:t>1/1/16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F3C-6C70-4AB1-B722-CC47677A02C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682045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B4B4-B9F0-476E-B4EF-B583E6E3BCED}" type="datetimeFigureOut">
              <a:rPr lang="fa-IR" smtClean="0"/>
              <a:t>1/1/16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F3C-6C70-4AB1-B722-CC47677A02C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15337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B4B4-B9F0-476E-B4EF-B583E6E3BCED}" type="datetimeFigureOut">
              <a:rPr lang="fa-IR" smtClean="0"/>
              <a:t>1/1/16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F3C-6C70-4AB1-B722-CC47677A02C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3719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B4B4-B9F0-476E-B4EF-B583E6E3BCED}" type="datetimeFigureOut">
              <a:rPr lang="fa-IR" smtClean="0"/>
              <a:t>1/1/16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545F3C-6C70-4AB1-B722-CC47677A02C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7422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B4B4-B9F0-476E-B4EF-B583E6E3BCED}" type="datetimeFigureOut">
              <a:rPr lang="fa-IR" smtClean="0"/>
              <a:t>1/1/16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545F3C-6C70-4AB1-B722-CC47677A02C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0902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B4B4-B9F0-476E-B4EF-B583E6E3BCED}" type="datetimeFigureOut">
              <a:rPr lang="fa-IR" smtClean="0"/>
              <a:t>1/1/16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545F3C-6C70-4AB1-B722-CC47677A02C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23031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B4B4-B9F0-476E-B4EF-B583E6E3BCED}" type="datetimeFigureOut">
              <a:rPr lang="fa-IR" smtClean="0"/>
              <a:t>1/1/16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F3C-6C70-4AB1-B722-CC47677A02C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64983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B4B4-B9F0-476E-B4EF-B583E6E3BCED}" type="datetimeFigureOut">
              <a:rPr lang="fa-IR" smtClean="0"/>
              <a:t>1/1/16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F3C-6C70-4AB1-B722-CC47677A02C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65746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B4B4-B9F0-476E-B4EF-B583E6E3BCED}" type="datetimeFigureOut">
              <a:rPr lang="fa-IR" smtClean="0"/>
              <a:t>1/1/16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545F3C-6C70-4AB1-B722-CC47677A02C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10922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FB4B4-B9F0-476E-B4EF-B583E6E3BCED}" type="datetimeFigureOut">
              <a:rPr lang="fa-IR" smtClean="0"/>
              <a:t>1/1/16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545F3C-6C70-4AB1-B722-CC47677A02C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42246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1FB4B4-B9F0-476E-B4EF-B583E6E3BCED}" type="datetimeFigureOut">
              <a:rPr lang="fa-IR" smtClean="0"/>
              <a:t>1/1/16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545F3C-6C70-4AB1-B722-CC47677A02C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68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1" y="483384"/>
            <a:ext cx="9016999" cy="22987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b="1" dirty="0" smtClean="0"/>
              <a:t>What are the Most </a:t>
            </a:r>
            <a:r>
              <a:rPr lang="en-US" sz="4400" b="1" dirty="0"/>
              <a:t>I</a:t>
            </a:r>
            <a:r>
              <a:rPr lang="en-US" sz="4400" b="1" dirty="0" smtClean="0"/>
              <a:t>mportant </a:t>
            </a:r>
            <a:r>
              <a:rPr lang="en-US" sz="4400" b="1" dirty="0"/>
              <a:t>D</a:t>
            </a:r>
            <a:r>
              <a:rPr lang="en-US" sz="4400" b="1" dirty="0" smtClean="0"/>
              <a:t>ecision </a:t>
            </a:r>
            <a:r>
              <a:rPr lang="en-US" sz="4400" b="1" dirty="0"/>
              <a:t>M</a:t>
            </a:r>
            <a:r>
              <a:rPr lang="en-US" sz="4400" b="1" dirty="0" smtClean="0"/>
              <a:t>aking </a:t>
            </a:r>
            <a:r>
              <a:rPr lang="en-US" sz="4400" b="1" dirty="0"/>
              <a:t>B</a:t>
            </a:r>
            <a:r>
              <a:rPr lang="en-US" sz="4400" b="1" dirty="0" smtClean="0"/>
              <a:t>iases in Entrepreneurial </a:t>
            </a:r>
            <a:r>
              <a:rPr lang="en-US" sz="4400" b="1" dirty="0"/>
              <a:t>M</a:t>
            </a:r>
            <a:r>
              <a:rPr lang="en-US" sz="4400" b="1" dirty="0" smtClean="0"/>
              <a:t>arketing </a:t>
            </a:r>
            <a:r>
              <a:rPr lang="en-US" sz="4400" b="1" dirty="0"/>
              <a:t>B</a:t>
            </a:r>
            <a:r>
              <a:rPr lang="en-US" sz="4400" b="1" dirty="0" smtClean="0"/>
              <a:t>ehavior</a:t>
            </a:r>
            <a:endParaRPr lang="fa-IR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8501" y="4432300"/>
            <a:ext cx="8877299" cy="1765299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sz="3500" b="1" dirty="0" smtClean="0"/>
              <a:t>Elmira </a:t>
            </a:r>
            <a:r>
              <a:rPr lang="en-US" sz="3500" b="1" dirty="0" err="1" smtClean="0"/>
              <a:t>Shahriari</a:t>
            </a:r>
            <a:endParaRPr lang="en-US" sz="3500" b="1" dirty="0" smtClean="0"/>
          </a:p>
          <a:p>
            <a:pPr algn="ctr"/>
            <a:r>
              <a:rPr lang="en-US" sz="2600" b="1" dirty="0" smtClean="0"/>
              <a:t>PhD Marketing student</a:t>
            </a:r>
          </a:p>
          <a:p>
            <a:pPr algn="ctr"/>
            <a:r>
              <a:rPr lang="en-US" sz="2600" b="1" dirty="0" smtClean="0"/>
              <a:t>New Mexico State University</a:t>
            </a:r>
            <a:endParaRPr lang="fa-IR" sz="2600" b="1" dirty="0"/>
          </a:p>
        </p:txBody>
      </p:sp>
    </p:spTree>
    <p:extLst>
      <p:ext uri="{BB962C8B-B14F-4D97-AF65-F5344CB8AC3E}">
        <p14:creationId xmlns:p14="http://schemas.microsoft.com/office/powerpoint/2010/main" val="9433910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801" y="406400"/>
            <a:ext cx="9421812" cy="1308100"/>
          </a:xfrm>
        </p:spPr>
        <p:txBody>
          <a:bodyPr>
            <a:noAutofit/>
          </a:bodyPr>
          <a:lstStyle/>
          <a:p>
            <a:pPr algn="ctr"/>
            <a:r>
              <a:rPr lang="en-US" b="1" dirty="0" smtClean="0"/>
              <a:t>The most important biases which are common between Entrepreneurship and Marketing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800" y="2235200"/>
            <a:ext cx="9817100" cy="4343400"/>
          </a:xfrm>
        </p:spPr>
        <p:txBody>
          <a:bodyPr>
            <a:normAutofit/>
          </a:bodyPr>
          <a:lstStyle/>
          <a:p>
            <a:pPr marL="457200" lvl="1" indent="0" algn="l">
              <a:buNone/>
            </a:pPr>
            <a:r>
              <a:rPr lang="en-US" sz="2400" dirty="0" smtClean="0"/>
              <a:t>-Over Confidence</a:t>
            </a:r>
          </a:p>
          <a:p>
            <a:pPr marL="0" indent="0" algn="l">
              <a:buNone/>
            </a:pPr>
            <a:r>
              <a:rPr lang="en-US" sz="2400" dirty="0"/>
              <a:t>-</a:t>
            </a:r>
            <a:r>
              <a:rPr lang="en-US" sz="2400" dirty="0" smtClean="0"/>
              <a:t>Escalation </a:t>
            </a:r>
            <a:r>
              <a:rPr lang="en-US" sz="2400" dirty="0"/>
              <a:t>of </a:t>
            </a:r>
            <a:r>
              <a:rPr lang="en-US" sz="2400" dirty="0" smtClean="0"/>
              <a:t>Commitment</a:t>
            </a:r>
          </a:p>
          <a:p>
            <a:pPr marL="0" indent="0" algn="l">
              <a:buNone/>
            </a:pPr>
            <a:r>
              <a:rPr lang="en-US" sz="2400" dirty="0"/>
              <a:t>-</a:t>
            </a:r>
            <a:r>
              <a:rPr lang="en-US" sz="2400" dirty="0" smtClean="0"/>
              <a:t>Loss Aversion</a:t>
            </a:r>
          </a:p>
          <a:p>
            <a:pPr marL="0" indent="0" algn="l">
              <a:buNone/>
            </a:pPr>
            <a:r>
              <a:rPr lang="en-US" sz="2400" dirty="0"/>
              <a:t>-</a:t>
            </a:r>
            <a:r>
              <a:rPr lang="en-US" sz="2400" dirty="0" smtClean="0"/>
              <a:t>Planning Fallacy</a:t>
            </a:r>
          </a:p>
          <a:p>
            <a:pPr marL="0" indent="0" algn="l">
              <a:buNone/>
            </a:pPr>
            <a:r>
              <a:rPr lang="en-US" sz="2400" dirty="0"/>
              <a:t>-</a:t>
            </a:r>
            <a:r>
              <a:rPr lang="en-US" sz="2400" dirty="0" smtClean="0"/>
              <a:t>Illusion </a:t>
            </a:r>
            <a:r>
              <a:rPr lang="en-US" sz="2400" dirty="0"/>
              <a:t>of </a:t>
            </a:r>
            <a:r>
              <a:rPr lang="en-US" sz="2400" dirty="0" smtClean="0"/>
              <a:t>Control</a:t>
            </a:r>
          </a:p>
          <a:p>
            <a:pPr marL="0" indent="0" algn="l">
              <a:buNone/>
            </a:pPr>
            <a:r>
              <a:rPr lang="en-US" sz="2400" dirty="0"/>
              <a:t>-</a:t>
            </a:r>
            <a:r>
              <a:rPr lang="en-US" sz="2400" dirty="0" smtClean="0"/>
              <a:t>Status Quo</a:t>
            </a:r>
          </a:p>
          <a:p>
            <a:pPr marL="0" indent="0" algn="l">
              <a:buNone/>
            </a:pPr>
            <a:r>
              <a:rPr lang="en-US" sz="2400" dirty="0"/>
              <a:t>-</a:t>
            </a:r>
            <a:r>
              <a:rPr lang="en-US" sz="2400" dirty="0" smtClean="0"/>
              <a:t>Optimism </a:t>
            </a:r>
          </a:p>
          <a:p>
            <a:pPr marL="0" indent="0" algn="l">
              <a:buNone/>
            </a:pPr>
            <a:r>
              <a:rPr lang="en-US" sz="2400" dirty="0"/>
              <a:t>-</a:t>
            </a:r>
            <a:r>
              <a:rPr lang="en-US" sz="2400" dirty="0" smtClean="0"/>
              <a:t>The </a:t>
            </a:r>
            <a:r>
              <a:rPr lang="en-US" sz="2400" dirty="0"/>
              <a:t>Belief in the Law of Small Numbers 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7501133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563" y="457200"/>
            <a:ext cx="9218613" cy="1181100"/>
          </a:xfrm>
        </p:spPr>
        <p:txBody>
          <a:bodyPr/>
          <a:lstStyle/>
          <a:p>
            <a:pPr algn="ctr"/>
            <a:r>
              <a:rPr lang="en-US" b="1" dirty="0" smtClean="0"/>
              <a:t>Findings and Conclusion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1700" y="1536701"/>
            <a:ext cx="9918700" cy="4343400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sz="3200" dirty="0" smtClean="0"/>
              <a:t>According to the frequency of the biases in marketers’ decisions, the most common biases are known as:</a:t>
            </a:r>
          </a:p>
          <a:p>
            <a:pPr marL="0" indent="0" algn="l">
              <a:buNone/>
            </a:pPr>
            <a:r>
              <a:rPr lang="en-US" sz="3200" dirty="0" smtClean="0"/>
              <a:t> </a:t>
            </a:r>
          </a:p>
          <a:p>
            <a:pPr marL="0" indent="0" algn="l">
              <a:buNone/>
            </a:pPr>
            <a:r>
              <a:rPr lang="en-US" sz="3200" dirty="0" smtClean="0"/>
              <a:t>-Over Confidence</a:t>
            </a:r>
          </a:p>
          <a:p>
            <a:pPr marL="0" indent="0" algn="l">
              <a:buNone/>
            </a:pPr>
            <a:r>
              <a:rPr lang="en-US" sz="3200" dirty="0"/>
              <a:t>-</a:t>
            </a:r>
            <a:r>
              <a:rPr lang="en-US" sz="3200" dirty="0" smtClean="0"/>
              <a:t>Illusion of Control</a:t>
            </a:r>
          </a:p>
          <a:p>
            <a:pPr marL="0" indent="0" algn="l">
              <a:buNone/>
            </a:pPr>
            <a:r>
              <a:rPr lang="en-US" sz="3200" dirty="0" smtClean="0"/>
              <a:t>-Escalation of Commitment</a:t>
            </a:r>
          </a:p>
          <a:p>
            <a:pPr marL="0" indent="0" algn="l">
              <a:buNone/>
            </a:pPr>
            <a:r>
              <a:rPr lang="en-US" sz="3200" dirty="0" smtClean="0"/>
              <a:t>-Planning Fallacy</a:t>
            </a:r>
          </a:p>
          <a:p>
            <a:pPr marL="0" indent="0" algn="l">
              <a:buNone/>
            </a:pP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970796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98600"/>
            <a:ext cx="7380288" cy="51689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b="1" dirty="0"/>
          </a:p>
          <a:p>
            <a:endParaRPr lang="en-US" sz="4000" b="1" dirty="0" smtClean="0"/>
          </a:p>
          <a:p>
            <a:pPr marL="0" indent="0" algn="ctr">
              <a:buNone/>
            </a:pPr>
            <a:r>
              <a:rPr lang="en-US" sz="4000" b="1" dirty="0" smtClean="0"/>
              <a:t>Thank You!</a:t>
            </a:r>
            <a:endParaRPr lang="fa-IR" sz="4000" b="1" dirty="0"/>
          </a:p>
        </p:txBody>
      </p:sp>
    </p:spTree>
    <p:extLst>
      <p:ext uri="{BB962C8B-B14F-4D97-AF65-F5344CB8AC3E}">
        <p14:creationId xmlns:p14="http://schemas.microsoft.com/office/powerpoint/2010/main" val="3266382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420" y="539704"/>
            <a:ext cx="8911687" cy="1280890"/>
          </a:xfrm>
        </p:spPr>
        <p:txBody>
          <a:bodyPr/>
          <a:lstStyle/>
          <a:p>
            <a:pPr algn="ctr"/>
            <a:r>
              <a:rPr lang="en-US" b="1" dirty="0" smtClean="0">
                <a:latin typeface="+mn-lt"/>
              </a:rPr>
              <a:t>Main steps in this study</a:t>
            </a:r>
            <a:endParaRPr lang="fa-I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0599"/>
            <a:ext cx="10515600" cy="3916363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 smtClean="0"/>
              <a:t>-Definitions according to the </a:t>
            </a:r>
            <a:r>
              <a:rPr lang="en-US" sz="3200" dirty="0"/>
              <a:t>l</a:t>
            </a:r>
            <a:r>
              <a:rPr lang="en-US" sz="3200" dirty="0" smtClean="0"/>
              <a:t>iterature </a:t>
            </a:r>
            <a:r>
              <a:rPr lang="en-US" sz="3200" dirty="0"/>
              <a:t>r</a:t>
            </a:r>
            <a:r>
              <a:rPr lang="en-US" sz="3200" dirty="0" smtClean="0"/>
              <a:t>eview</a:t>
            </a:r>
            <a:endParaRPr lang="fa-IR" sz="3200" dirty="0" smtClean="0"/>
          </a:p>
          <a:p>
            <a:pPr marL="0" indent="0" algn="l">
              <a:buNone/>
            </a:pPr>
            <a:r>
              <a:rPr lang="en-US" sz="3200" dirty="0" smtClean="0"/>
              <a:t>-Conduct several personal interviews and read some online interviews </a:t>
            </a:r>
          </a:p>
          <a:p>
            <a:pPr marL="0" indent="0" algn="l">
              <a:buNone/>
            </a:pPr>
            <a:r>
              <a:rPr lang="en-US" sz="3200" dirty="0" smtClean="0"/>
              <a:t>-Findings and conclusion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191976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latin typeface="+mn-lt"/>
              </a:rPr>
              <a:t>Goal:</a:t>
            </a:r>
            <a:endParaRPr lang="fa-I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 smtClean="0"/>
              <a:t>To find the most common and important biases in marketing decisions, in order to use the positive influences to our advantage and to stop their negative influences.   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616621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19200"/>
            <a:ext cx="10515600" cy="24003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 smtClean="0">
                <a:latin typeface="+mn-lt"/>
              </a:rPr>
              <a:t>Macro storytelling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sz="3400" dirty="0" smtClean="0">
                <a:latin typeface="+mn-lt"/>
              </a:rPr>
              <a:t>What are the main external factors (social, economical, governmental,…) influencing the entrepreneurial marketing decision making biases</a:t>
            </a:r>
            <a:endParaRPr lang="fa-IR" sz="3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79700"/>
            <a:ext cx="10515600" cy="3497262"/>
          </a:xfrm>
        </p:spPr>
        <p:txBody>
          <a:bodyPr/>
          <a:lstStyle/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r>
              <a:rPr lang="en-US" sz="3600" b="1" dirty="0" smtClean="0"/>
              <a:t>Micro storytelling</a:t>
            </a:r>
          </a:p>
          <a:p>
            <a:pPr marL="0" indent="0" algn="l">
              <a:buNone/>
            </a:pPr>
            <a:r>
              <a:rPr lang="en-US" sz="3200" dirty="0" smtClean="0"/>
              <a:t>What are the main internal factors ( personal, organizational,…) influencing the entrepreneurial marketing decision making biases</a:t>
            </a:r>
            <a:endParaRPr lang="fa-IR" sz="3200" dirty="0" smtClean="0"/>
          </a:p>
          <a:p>
            <a:pPr marL="0" indent="0" algn="l">
              <a:buNone/>
            </a:pPr>
            <a:endParaRPr lang="fa-IR" sz="4400" dirty="0" smtClean="0"/>
          </a:p>
          <a:p>
            <a:pPr marL="0" indent="0" algn="l">
              <a:buNone/>
            </a:pPr>
            <a:endParaRPr lang="fa-IR" sz="4400" dirty="0" smtClean="0"/>
          </a:p>
          <a:p>
            <a:pPr marL="0" indent="0" algn="l">
              <a:buNone/>
            </a:pPr>
            <a:endParaRPr lang="fa-IR" sz="4400" dirty="0" smtClean="0"/>
          </a:p>
          <a:p>
            <a:pPr marL="0" indent="0" algn="l">
              <a:buNone/>
            </a:pPr>
            <a:endParaRPr lang="en-US" dirty="0" smtClean="0"/>
          </a:p>
          <a:p>
            <a:pPr marL="0" indent="0" algn="l">
              <a:buNone/>
            </a:pP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35993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3700"/>
            <a:ext cx="10515600" cy="10922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B</a:t>
            </a:r>
            <a:r>
              <a:rPr lang="en-US" sz="4000" b="1" dirty="0" smtClean="0"/>
              <a:t>iases</a:t>
            </a:r>
            <a:endParaRPr lang="fa-I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6500"/>
            <a:ext cx="10515600" cy="5549900"/>
          </a:xfrm>
        </p:spPr>
        <p:txBody>
          <a:bodyPr/>
          <a:lstStyle/>
          <a:p>
            <a:pPr marL="0" indent="0" algn="l">
              <a:buNone/>
            </a:pPr>
            <a:r>
              <a:rPr lang="en-US" sz="2400" dirty="0"/>
              <a:t>A cognitive bias is the human tendency to draw incorrect conclusions in certain circumstances based on cognitive factors rather than </a:t>
            </a:r>
            <a:r>
              <a:rPr lang="en-US" sz="2400" dirty="0" smtClean="0"/>
              <a:t>evidence.</a:t>
            </a:r>
            <a:endParaRPr lang="en-US" sz="2400" dirty="0"/>
          </a:p>
          <a:p>
            <a:pPr marL="0" indent="0" algn="l">
              <a:buNone/>
            </a:pPr>
            <a:endParaRPr lang="fa-IR" dirty="0" smtClean="0"/>
          </a:p>
          <a:p>
            <a:pPr marL="0" indent="0" algn="ctr">
              <a:buNone/>
            </a:pPr>
            <a:r>
              <a:rPr lang="en-US" sz="4000" b="1" dirty="0" smtClean="0"/>
              <a:t>Biases in Marketing</a:t>
            </a:r>
            <a:endParaRPr lang="fa-IR" sz="4000" b="1" dirty="0" smtClean="0"/>
          </a:p>
          <a:p>
            <a:pPr marL="0" indent="0" algn="ctr">
              <a:buNone/>
            </a:pPr>
            <a:r>
              <a:rPr lang="en-US" sz="2400" dirty="0" smtClean="0"/>
              <a:t>Those biases which influence the marketers’ decisions about designing the 4Ps, unconsciously.</a:t>
            </a:r>
            <a:endParaRPr lang="fa-IR" sz="2400" dirty="0" smtClean="0"/>
          </a:p>
          <a:p>
            <a:pPr marL="0" indent="0" algn="ctr">
              <a:buNone/>
            </a:pPr>
            <a:endParaRPr lang="fa-IR" dirty="0" smtClean="0"/>
          </a:p>
          <a:p>
            <a:pPr marL="0" indent="0" algn="ctr">
              <a:buNone/>
            </a:pPr>
            <a:r>
              <a:rPr lang="en-US" sz="4000" b="1" dirty="0" smtClean="0"/>
              <a:t>Biases in Entrepreneurship</a:t>
            </a:r>
            <a:endParaRPr lang="fa-IR" sz="4000" b="1" dirty="0" smtClean="0"/>
          </a:p>
          <a:p>
            <a:pPr marL="0" indent="0" algn="ctr">
              <a:buNone/>
            </a:pPr>
            <a:r>
              <a:rPr lang="en-US" sz="2400" dirty="0" smtClean="0"/>
              <a:t>Entrepreneurs’ decision biases which are based on various factors and are about running a business in different stages of its life cycle.</a:t>
            </a: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2114393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601" y="624110"/>
            <a:ext cx="8953499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Influential factors on entrepreneurs’ decisions</a:t>
            </a:r>
            <a:endParaRPr lang="fa-IR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473" y="2105465"/>
            <a:ext cx="8915400" cy="377762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en-US" sz="3600" dirty="0" smtClean="0"/>
          </a:p>
          <a:p>
            <a:pPr marL="0" indent="0" algn="l">
              <a:buNone/>
            </a:pPr>
            <a:r>
              <a:rPr lang="en-US" sz="3600" dirty="0" smtClean="0"/>
              <a:t>-Personal</a:t>
            </a:r>
          </a:p>
          <a:p>
            <a:pPr marL="0" indent="0" algn="l">
              <a:buNone/>
            </a:pPr>
            <a:r>
              <a:rPr lang="en-US" sz="3600" dirty="0" smtClean="0"/>
              <a:t>-Environmental</a:t>
            </a:r>
          </a:p>
          <a:p>
            <a:pPr marL="0" indent="0" algn="l">
              <a:buNone/>
            </a:pPr>
            <a:r>
              <a:rPr lang="en-US" sz="3600" dirty="0" smtClean="0"/>
              <a:t>-Organizational</a:t>
            </a:r>
            <a:endParaRPr lang="fa-IR" sz="3600" dirty="0"/>
          </a:p>
        </p:txBody>
      </p:sp>
    </p:spTree>
    <p:extLst>
      <p:ext uri="{BB962C8B-B14F-4D97-AF65-F5344CB8AC3E}">
        <p14:creationId xmlns:p14="http://schemas.microsoft.com/office/powerpoint/2010/main" val="452826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799" y="624110"/>
            <a:ext cx="8913813" cy="1280890"/>
          </a:xfrm>
        </p:spPr>
        <p:txBody>
          <a:bodyPr/>
          <a:lstStyle/>
          <a:p>
            <a:pPr algn="l"/>
            <a:r>
              <a:rPr lang="en-US" b="1" dirty="0" smtClean="0"/>
              <a:t>Personal Factors: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7600" y="1690688"/>
            <a:ext cx="9296400" cy="4486275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 smtClean="0"/>
              <a:t> -Previous Experience</a:t>
            </a:r>
          </a:p>
          <a:p>
            <a:pPr marL="0" indent="0" algn="l">
              <a:buNone/>
            </a:pPr>
            <a:r>
              <a:rPr lang="en-US" sz="3200" dirty="0" smtClean="0"/>
              <a:t> -Self-Efficacy</a:t>
            </a:r>
          </a:p>
          <a:p>
            <a:pPr marL="0" indent="0" algn="l">
              <a:buNone/>
            </a:pPr>
            <a:r>
              <a:rPr lang="en-US" sz="3200" dirty="0" smtClean="0"/>
              <a:t> -Internal </a:t>
            </a:r>
            <a:r>
              <a:rPr lang="en-US" sz="3200" dirty="0"/>
              <a:t>locus of </a:t>
            </a:r>
            <a:r>
              <a:rPr lang="en-US" sz="3200" dirty="0" smtClean="0"/>
              <a:t>control</a:t>
            </a:r>
          </a:p>
          <a:p>
            <a:pPr marL="0" indent="0" algn="l">
              <a:buNone/>
            </a:pPr>
            <a:r>
              <a:rPr lang="en-US" sz="3200" dirty="0" smtClean="0"/>
              <a:t> -Personal Optimism</a:t>
            </a:r>
          </a:p>
          <a:p>
            <a:pPr marL="0" indent="0" algn="l">
              <a:buNone/>
            </a:pPr>
            <a:r>
              <a:rPr lang="en-US" sz="3200" dirty="0" smtClean="0"/>
              <a:t> -Risk-taking Propensity</a:t>
            </a:r>
          </a:p>
          <a:p>
            <a:pPr marL="0" indent="0" algn="l">
              <a:buNone/>
            </a:pPr>
            <a:r>
              <a:rPr lang="en-US" sz="3200" dirty="0"/>
              <a:t> </a:t>
            </a:r>
            <a:r>
              <a:rPr lang="en-US" sz="3200" dirty="0" smtClean="0"/>
              <a:t>-Positive </a:t>
            </a:r>
            <a:r>
              <a:rPr lang="en-US" sz="3200" dirty="0"/>
              <a:t>Emotions </a:t>
            </a:r>
            <a:endParaRPr lang="en-US" sz="3200" dirty="0" smtClean="0"/>
          </a:p>
          <a:p>
            <a:pPr marL="0" indent="0" algn="l">
              <a:buNone/>
            </a:pP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661965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Environmental Factors: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 smtClean="0"/>
              <a:t>-Environmental Pressure</a:t>
            </a:r>
          </a:p>
          <a:p>
            <a:pPr marL="0" indent="0" algn="l">
              <a:buNone/>
            </a:pPr>
            <a:r>
              <a:rPr lang="en-US" sz="3200" dirty="0" smtClean="0"/>
              <a:t>-Lack of Resources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2300430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Organizational Factors:</a:t>
            </a:r>
            <a:endParaRPr lang="fa-I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3200" dirty="0" smtClean="0"/>
              <a:t> -Limitations </a:t>
            </a:r>
            <a:r>
              <a:rPr lang="en-US" sz="3200" dirty="0"/>
              <a:t>in information processing </a:t>
            </a:r>
            <a:endParaRPr lang="en-US" sz="3200" dirty="0" smtClean="0"/>
          </a:p>
          <a:p>
            <a:pPr marL="0" indent="0" algn="l">
              <a:buNone/>
            </a:pPr>
            <a:r>
              <a:rPr lang="en-US" sz="3200" dirty="0" smtClean="0"/>
              <a:t> -Lack of decision-making procedures 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260735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794</TotalTime>
  <Words>324</Words>
  <Application>Microsoft Macintosh PowerPoint</Application>
  <PresentationFormat>Custom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Wisp</vt:lpstr>
      <vt:lpstr>What are the Most Important Decision Making Biases in Entrepreneurial Marketing Behavior</vt:lpstr>
      <vt:lpstr>Main steps in this study</vt:lpstr>
      <vt:lpstr>Goal:</vt:lpstr>
      <vt:lpstr>Macro storytelling What are the main external factors (social, economical, governmental,…) influencing the entrepreneurial marketing decision making biases</vt:lpstr>
      <vt:lpstr>Biases</vt:lpstr>
      <vt:lpstr>Influential factors on entrepreneurs’ decisions</vt:lpstr>
      <vt:lpstr>Personal Factors:</vt:lpstr>
      <vt:lpstr>Environmental Factors:</vt:lpstr>
      <vt:lpstr>Organizational Factors:</vt:lpstr>
      <vt:lpstr>The most important biases which are common between Entrepreneurship and Marketing</vt:lpstr>
      <vt:lpstr>Findings and Conclusion</vt:lpstr>
      <vt:lpstr>PowerPoint Presentation</vt:lpstr>
    </vt:vector>
  </TitlesOfParts>
  <Company>AFTAB.WS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Most Important Decision Making Biases in Entrepreneurial Marketing Behavior</dc:title>
  <dc:creator>aft@b</dc:creator>
  <cp:lastModifiedBy>David Boje</cp:lastModifiedBy>
  <cp:revision>43</cp:revision>
  <dcterms:created xsi:type="dcterms:W3CDTF">2015-12-19T04:27:45Z</dcterms:created>
  <dcterms:modified xsi:type="dcterms:W3CDTF">2016-01-01T15:44:19Z</dcterms:modified>
</cp:coreProperties>
</file>